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8" r:id="rId1"/>
  </p:sldMasterIdLst>
  <p:notesMasterIdLst>
    <p:notesMasterId r:id="rId13"/>
  </p:notesMasterIdLst>
  <p:sldIdLst>
    <p:sldId id="256" r:id="rId2"/>
    <p:sldId id="257" r:id="rId3"/>
    <p:sldId id="258" r:id="rId4"/>
    <p:sldId id="261" r:id="rId5"/>
    <p:sldId id="259" r:id="rId6"/>
    <p:sldId id="262" r:id="rId7"/>
    <p:sldId id="260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D8A22-B076-48FE-ACA9-1120E0ED47E8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F71289-E205-49DA-A5BC-6B7F3CC86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26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790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1/31/2021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642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1/31/2021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6792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1/31/2021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188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283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58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83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98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408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598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78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668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686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82EDB8D0-98ED-4B86-9D5F-E61ADC70144D}" type="datetimeFigureOut">
              <a:rPr lang="en-US" smtClean="0"/>
              <a:pPr/>
              <a:t>1/31/2021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98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82EDB8D0-98ED-4B86-9D5F-E61ADC70144D}" type="datetimeFigureOut">
              <a:rPr lang="en-US" smtClean="0"/>
              <a:pPr/>
              <a:t>1/31/2021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158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A5FA8-6D29-4C4B-A476-5A925437BA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1124988"/>
            <a:ext cx="5083504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Buying Opportunities for the Coopers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4FF36E-800F-40AC-AAFD-977420D4F7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8292" y="6281778"/>
            <a:ext cx="4425962" cy="738284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 – Amber Paige Webber</a:t>
            </a:r>
          </a:p>
        </p:txBody>
      </p:sp>
      <p:pic>
        <p:nvPicPr>
          <p:cNvPr id="4" name="Picture 3" descr="Blurry view of city at dusk">
            <a:extLst>
              <a:ext uri="{FF2B5EF4-FFF2-40B4-BE49-F238E27FC236}">
                <a16:creationId xmlns:a16="http://schemas.microsoft.com/office/drawing/2014/main" id="{48665348-97C6-4E9C-A71D-D1812F9EB0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80" r="12860" b="-2"/>
          <a:stretch/>
        </p:blipFill>
        <p:spPr>
          <a:xfrm>
            <a:off x="5733768" y="-1"/>
            <a:ext cx="6458232" cy="6858001"/>
          </a:xfrm>
          <a:custGeom>
            <a:avLst/>
            <a:gdLst/>
            <a:ahLst/>
            <a:cxnLst/>
            <a:rect l="l" t="t" r="r" b="b"/>
            <a:pathLst>
              <a:path w="6458232" h="6858001">
                <a:moveTo>
                  <a:pt x="2209000" y="0"/>
                </a:moveTo>
                <a:lnTo>
                  <a:pt x="6458232" y="0"/>
                </a:lnTo>
                <a:lnTo>
                  <a:pt x="6458232" y="6858001"/>
                </a:lnTo>
                <a:lnTo>
                  <a:pt x="651045" y="6858001"/>
                </a:lnTo>
                <a:lnTo>
                  <a:pt x="635146" y="6830200"/>
                </a:lnTo>
                <a:cubicBezTo>
                  <a:pt x="230085" y="6080469"/>
                  <a:pt x="0" y="5221296"/>
                  <a:pt x="0" y="4308089"/>
                </a:cubicBezTo>
                <a:cubicBezTo>
                  <a:pt x="0" y="2572997"/>
                  <a:pt x="830606" y="1032965"/>
                  <a:pt x="2113832" y="6804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04840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18675F-7904-48EC-9EE6-B23DBDE1B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276225" y="6195601"/>
            <a:ext cx="6286499" cy="433955"/>
          </a:xfrm>
        </p:spPr>
        <p:txBody>
          <a:bodyPr/>
          <a:lstStyle/>
          <a:p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Below $700,000, 4-Bedrooms…</a:t>
            </a:r>
            <a:endParaRPr lang="en-US" sz="2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C1DA9F-9049-42B7-8CCB-89F9F48375B7}"/>
              </a:ext>
            </a:extLst>
          </p:cNvPr>
          <p:cNvSpPr txBox="1"/>
          <p:nvPr/>
        </p:nvSpPr>
        <p:spPr>
          <a:xfrm>
            <a:off x="4862196" y="569893"/>
            <a:ext cx="1352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92264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7DBBB-5E76-4609-B60C-EEEF1EE2F096}"/>
              </a:ext>
            </a:extLst>
          </p:cNvPr>
          <p:cNvSpPr txBox="1"/>
          <p:nvPr/>
        </p:nvSpPr>
        <p:spPr>
          <a:xfrm>
            <a:off x="123826" y="80634"/>
            <a:ext cx="87763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one of these recommendations are best for your present and your future…?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C07767-C3BC-4E18-B3D5-39581B9A9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5577"/>
            <a:ext cx="6353175" cy="47493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43447F-881B-4B39-91CC-5562B840D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0" y="4933950"/>
            <a:ext cx="4857750" cy="1924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824C55-BE70-466D-A379-CC5D82945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693" y="561096"/>
            <a:ext cx="5498481" cy="437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941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85673-A492-43BE-8642-8743606BD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Feedback									Score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/ 20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23F9AC-5343-4A43-BB39-5F7F2006C3C5}"/>
              </a:ext>
            </a:extLst>
          </p:cNvPr>
          <p:cNvSpPr txBox="1"/>
          <p:nvPr/>
        </p:nvSpPr>
        <p:spPr>
          <a:xfrm>
            <a:off x="810000" y="1998133"/>
            <a:ext cx="1085706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 requested technical work in Excel:	</a:t>
            </a: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	/10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Zip Code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Property Type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 Analysis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 Analysis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of slicers/filters and appropriate visualizations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Professional Presentation and Analysis: 		/10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Introduced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Tells A Story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Recommendation Supported by Data and Visualizations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Professional Slides </a:t>
            </a:r>
          </a:p>
        </p:txBody>
      </p:sp>
    </p:spTree>
    <p:extLst>
      <p:ext uri="{BB962C8B-B14F-4D97-AF65-F5344CB8AC3E}">
        <p14:creationId xmlns:p14="http://schemas.microsoft.com/office/powerpoint/2010/main" val="3801748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34192-71BE-4B98-9323-42EADC27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0" y="-34287"/>
            <a:ext cx="5164080" cy="76739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Housing Listings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521E5-1796-492A-8E69-822C3C437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2790825" cy="2295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5883A3-1A34-48D7-9AA0-9A7EDCE94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825" y="1326513"/>
            <a:ext cx="8401050" cy="3838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D7576D-BA1A-460B-A3E9-8C2931342D97}"/>
              </a:ext>
            </a:extLst>
          </p:cNvPr>
          <p:cNvSpPr txBox="1"/>
          <p:nvPr/>
        </p:nvSpPr>
        <p:spPr>
          <a:xfrm>
            <a:off x="233680" y="5290886"/>
            <a:ext cx="58623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Currently, the locations in the 92262 and 92264 zip codes have listings with the number of Beds that are part of your requirements for a place to call home.</a:t>
            </a:r>
          </a:p>
        </p:txBody>
      </p:sp>
    </p:spTree>
    <p:extLst>
      <p:ext uri="{BB962C8B-B14F-4D97-AF65-F5344CB8AC3E}">
        <p14:creationId xmlns:p14="http://schemas.microsoft.com/office/powerpoint/2010/main" val="4176411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58DF3-D8B0-4099-A1CD-A6BA1BF0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320" y="753053"/>
            <a:ext cx="10571998" cy="970450"/>
          </a:xfrm>
        </p:spPr>
        <p:txBody>
          <a:bodyPr/>
          <a:lstStyle/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Square Feet, Listing Types, &amp; Days on the Market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717F44-50A9-4081-BA69-6214182D8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3620"/>
            <a:ext cx="5830649" cy="22707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36350D-5B5C-482C-979E-74A52D77F28A}"/>
              </a:ext>
            </a:extLst>
          </p:cNvPr>
          <p:cNvSpPr txBox="1"/>
          <p:nvPr/>
        </p:nvSpPr>
        <p:spPr>
          <a:xfrm>
            <a:off x="6954597" y="2174527"/>
            <a:ext cx="48248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you can see the 92262-zipcode code has listings that have a far larger amount of homes that have a square feet requirement that you are looking for.</a:t>
            </a:r>
          </a:p>
        </p:txBody>
      </p:sp>
      <p:pic>
        <p:nvPicPr>
          <p:cNvPr id="7" name="Graphic 6" descr="Arrow: Straight with solid fill">
            <a:extLst>
              <a:ext uri="{FF2B5EF4-FFF2-40B4-BE49-F238E27FC236}">
                <a16:creationId xmlns:a16="http://schemas.microsoft.com/office/drawing/2014/main" id="{E546DD0F-6F0B-47E0-962A-EDDC76D78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0197" y="3076575"/>
            <a:ext cx="914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41F787-B398-492E-9D4B-5FB70293D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2765" y="3990975"/>
            <a:ext cx="5199235" cy="27959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499F2A-6E1E-4D18-81BC-F54C97FB2CF6}"/>
              </a:ext>
            </a:extLst>
          </p:cNvPr>
          <p:cNvSpPr txBox="1"/>
          <p:nvPr/>
        </p:nvSpPr>
        <p:spPr>
          <a:xfrm>
            <a:off x="629920" y="4933484"/>
            <a:ext cx="48639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family residential homes are on the market for longer than the rest of the property types, however less than two months isn’t a lot of time relative to the buyer looking.</a:t>
            </a:r>
          </a:p>
        </p:txBody>
      </p:sp>
      <p:pic>
        <p:nvPicPr>
          <p:cNvPr id="11" name="Graphic 10" descr="Arrow: Straight with solid fill">
            <a:extLst>
              <a:ext uri="{FF2B5EF4-FFF2-40B4-BE49-F238E27FC236}">
                <a16:creationId xmlns:a16="http://schemas.microsoft.com/office/drawing/2014/main" id="{D863E139-6BC6-4561-836D-A3E28BBED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5786120" y="475774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4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9B11E-0D2E-4F58-B94F-E451FC716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73" y="448092"/>
            <a:ext cx="11865658" cy="970450"/>
          </a:xfrm>
        </p:spPr>
        <p:txBody>
          <a:bodyPr/>
          <a:lstStyle/>
          <a:p>
            <a:pPr algn="ctr"/>
            <a:r>
              <a:rPr lang="en-US" dirty="0"/>
              <a:t>Number of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Bedrooms, Number of Days on the Market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0266DF-BCC0-4FB4-AE44-742AD4B69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6155"/>
            <a:ext cx="5133975" cy="1390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A67003-A1D4-4BA5-AAFD-AA6ED6871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352" y="2648585"/>
            <a:ext cx="6734175" cy="40195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445C2C-82FD-4ABA-8D75-640B0F2420C1}"/>
              </a:ext>
            </a:extLst>
          </p:cNvPr>
          <p:cNvSpPr txBox="1"/>
          <p:nvPr/>
        </p:nvSpPr>
        <p:spPr>
          <a:xfrm>
            <a:off x="97473" y="4060170"/>
            <a:ext cx="44907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beds correlate to the number of days a given property type is on the market. So, while not rushing seems like a good idea, we should consider the limitations elsewhere. </a:t>
            </a:r>
          </a:p>
        </p:txBody>
      </p:sp>
      <p:pic>
        <p:nvPicPr>
          <p:cNvPr id="10" name="Graphic 9" descr="Arrow: Straight with solid fill">
            <a:extLst>
              <a:ext uri="{FF2B5EF4-FFF2-40B4-BE49-F238E27FC236}">
                <a16:creationId xmlns:a16="http://schemas.microsoft.com/office/drawing/2014/main" id="{AF5A5299-E82D-44FB-AA81-B6E88CE45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598501">
            <a:off x="4033875" y="498428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631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009C2-703F-4775-86F4-1E781D8CD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985" y="1238502"/>
            <a:ext cx="3092365" cy="71324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468316-AA22-4969-8530-1F7510644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357" y="1966298"/>
            <a:ext cx="5891636" cy="713241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Cooper’s Budget: $700,000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321 Listings under the Cooper’s Budget for buying within either the 99262 or 99264 zip code.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5E330-0AB8-4EE8-BE5C-3FCE8FFE3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Let’s focus on the 99262 Zip Code, since that has the most $/Square Feet. You want to have more room in case you grow your family within the next 5-years. Let’s look at options that reflect that .</a:t>
            </a:r>
          </a:p>
        </p:txBody>
      </p:sp>
    </p:spTree>
    <p:extLst>
      <p:ext uri="{BB962C8B-B14F-4D97-AF65-F5344CB8AC3E}">
        <p14:creationId xmlns:p14="http://schemas.microsoft.com/office/powerpoint/2010/main" val="3613402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953B0-BB23-4C74-970E-C21D8457B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Option #1: Below $700,000, only 3-days on Zillow, 3-bed, 2 bath… 92264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0D872A-DD0D-4FFD-AAAC-A3E92A74A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5067"/>
            <a:ext cx="6029776" cy="48629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F53C73-E710-40A1-92F7-299ECA260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912163"/>
            <a:ext cx="6029776" cy="485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592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009C2-703F-4775-86F4-1E781D8CD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104" y="1250309"/>
            <a:ext cx="6494695" cy="262229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Option #2: 92262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bedroom, 2 baths,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below the budget… $499,000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468316-AA22-4969-8530-1F7510644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6218170" cy="1560880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Family Style Home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 in 1982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B66352-17FC-4371-9501-DD0FB1E36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594" y="0"/>
            <a:ext cx="4419600" cy="3562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6FF8CA-C0EE-4920-ACD0-3DFD6DA30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105" y="3446635"/>
            <a:ext cx="4284895" cy="341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192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B3836-8F41-4A7A-AE2E-475D309E3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47188"/>
            <a:ext cx="11138161" cy="137145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amazing deal! Below budget, more bedrooms and bathrooms than requirement and HOA is only $120 per month… (Option 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DCEFE8-E638-4BCA-B3A4-9A01EF898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24" y="1132914"/>
            <a:ext cx="4492676" cy="3609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027DB0-2F8E-48AB-ABDB-54224648A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4" y="2027813"/>
            <a:ext cx="6057316" cy="4830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4109DD-DAB6-411C-BAB2-F1D962DC1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1230" y="4906962"/>
            <a:ext cx="481965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59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3ABB5-AD7A-4358-9221-2B313F4BF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754"/>
            <a:ext cx="8456836" cy="52326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Let’s get to what works best for you…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A2E5CA6-F7EA-4B8D-A4C6-79BCFA9944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435246" y="2446189"/>
            <a:ext cx="2458066" cy="3964623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5CF2A26-E3E7-4012-B803-965B0589091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893312" y="1885324"/>
            <a:ext cx="3810000" cy="2543175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D69FAC-83DD-4902-B924-C29236542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82384"/>
            <a:ext cx="2435246" cy="38922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C515B9-A675-421C-9BBC-60D2B3475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3974" y="4477237"/>
            <a:ext cx="5655945" cy="20724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22EF891-BAEB-4224-AC2A-0316605A3343}"/>
              </a:ext>
            </a:extLst>
          </p:cNvPr>
          <p:cNvSpPr txBox="1"/>
          <p:nvPr/>
        </p:nvSpPr>
        <p:spPr>
          <a:xfrm>
            <a:off x="9756754" y="2531122"/>
            <a:ext cx="2123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92262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EF80F4-FBC2-4D4B-88F9-E5914AC8AEE8}"/>
              </a:ext>
            </a:extLst>
          </p:cNvPr>
          <p:cNvSpPr txBox="1"/>
          <p:nvPr/>
        </p:nvSpPr>
        <p:spPr>
          <a:xfrm>
            <a:off x="8703312" y="1051030"/>
            <a:ext cx="2976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Option 4…</a:t>
            </a:r>
          </a:p>
        </p:txBody>
      </p:sp>
    </p:spTree>
    <p:extLst>
      <p:ext uri="{BB962C8B-B14F-4D97-AF65-F5344CB8AC3E}">
        <p14:creationId xmlns:p14="http://schemas.microsoft.com/office/powerpoint/2010/main" val="19091259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3863</TotalTime>
  <Words>405</Words>
  <Application>Microsoft Office PowerPoint</Application>
  <PresentationFormat>Widescreen</PresentationFormat>
  <Paragraphs>40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Century Gothic</vt:lpstr>
      <vt:lpstr>Times New Roman</vt:lpstr>
      <vt:lpstr>Wingdings 2</vt:lpstr>
      <vt:lpstr>Quotable</vt:lpstr>
      <vt:lpstr>Buying Opportunities for the Coopers</vt:lpstr>
      <vt:lpstr>Housing Listings Data</vt:lpstr>
      <vt:lpstr>Square Feet, Listing Types, &amp; Days on the Market </vt:lpstr>
      <vt:lpstr>Number of Bedrooms, Number of Days on the Market</vt:lpstr>
      <vt:lpstr>Limitations</vt:lpstr>
      <vt:lpstr> Option #1: Below $700,000, only 3-days on Zillow, 3-bed, 2 bath… 92264</vt:lpstr>
      <vt:lpstr>Option #2: 92262  3 bedroom, 2 baths,  below the budget… $499,000</vt:lpstr>
      <vt:lpstr>An amazing deal! Below budget, more bedrooms and bathrooms than requirement and HOA is only $120 per month… (Option 3)</vt:lpstr>
      <vt:lpstr>Let’s get to what works best for you…</vt:lpstr>
      <vt:lpstr>PowerPoint Presentation</vt:lpstr>
      <vt:lpstr>Feedback         Score         / 20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Buying Opportunities</dc:title>
  <dc:creator>Webber, Amber Paige</dc:creator>
  <cp:lastModifiedBy>Webber, Amber Paige</cp:lastModifiedBy>
  <cp:revision>17</cp:revision>
  <dcterms:created xsi:type="dcterms:W3CDTF">2021-01-27T18:31:52Z</dcterms:created>
  <dcterms:modified xsi:type="dcterms:W3CDTF">2021-02-02T06:24:30Z</dcterms:modified>
</cp:coreProperties>
</file>